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67"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PEDAGOGY OF ENGLISH</a:t>
            </a:r>
            <a:br>
              <a:rPr lang="en-US" dirty="0" smtClean="0"/>
            </a:br>
            <a:r>
              <a:rPr lang="en-US" dirty="0" smtClean="0"/>
              <a:t> </a:t>
            </a:r>
            <a:br>
              <a:rPr lang="en-US" dirty="0" smtClean="0"/>
            </a:br>
            <a:r>
              <a:rPr lang="en-US" dirty="0" smtClean="0"/>
              <a:t>UNIT 4: </a:t>
            </a:r>
            <a:endParaRPr lang="en-US" dirty="0"/>
          </a:p>
        </p:txBody>
      </p:sp>
      <p:sp>
        <p:nvSpPr>
          <p:cNvPr id="3" name="Subtitle 2"/>
          <p:cNvSpPr>
            <a:spLocks noGrp="1"/>
          </p:cNvSpPr>
          <p:nvPr>
            <p:ph type="subTitle" idx="1"/>
          </p:nvPr>
        </p:nvSpPr>
        <p:spPr>
          <a:xfrm>
            <a:off x="0" y="3048000"/>
            <a:ext cx="9144000" cy="3810000"/>
          </a:xfrm>
        </p:spPr>
        <p:txBody>
          <a:bodyPr>
            <a:normAutofit fontScale="85000" lnSpcReduction="10000"/>
          </a:bodyPr>
          <a:lstStyle/>
          <a:p>
            <a:endParaRPr lang="en-US" sz="4000" b="1" dirty="0" smtClean="0"/>
          </a:p>
          <a:p>
            <a:r>
              <a:rPr lang="en-US" sz="4000" b="1" dirty="0" smtClean="0"/>
              <a:t>REMEDIAL TEACHING STRATEGIES: </a:t>
            </a:r>
          </a:p>
          <a:p>
            <a:r>
              <a:rPr lang="en-US" sz="4000" b="1" dirty="0" smtClean="0"/>
              <a:t>LECTURE-III</a:t>
            </a:r>
            <a:endParaRPr lang="en-US" sz="4000" b="1" dirty="0" smtClean="0"/>
          </a:p>
          <a:p>
            <a:pPr algn="r"/>
            <a:endParaRPr lang="en-US" dirty="0" smtClean="0"/>
          </a:p>
          <a:p>
            <a:pPr algn="r"/>
            <a:endParaRPr lang="en-US" dirty="0" smtClean="0"/>
          </a:p>
          <a:p>
            <a:pPr algn="r"/>
            <a:r>
              <a:rPr lang="en-US" b="1" dirty="0" smtClean="0"/>
              <a:t>PRESENTED BY: </a:t>
            </a:r>
          </a:p>
          <a:p>
            <a:pPr algn="r"/>
            <a:r>
              <a:rPr lang="en-US" b="1" dirty="0" smtClean="0"/>
              <a:t>DR. MAHASHEVTA &amp; DR. MONA MALHOTRA</a:t>
            </a:r>
          </a:p>
          <a:p>
            <a:pPr algn="r"/>
            <a:r>
              <a:rPr lang="en-US" b="1" dirty="0" smtClean="0"/>
              <a:t>GAUR BRAHMAN COLLEGE OF EDUCATION, ROHTAK</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normAutofit fontScale="90000"/>
          </a:bodyPr>
          <a:lstStyle/>
          <a:p>
            <a:r>
              <a:rPr lang="en-US" dirty="0" smtClean="0"/>
              <a:t/>
            </a:r>
            <a:br>
              <a:rPr lang="en-US" dirty="0" smtClean="0"/>
            </a:br>
            <a:r>
              <a:rPr lang="en-US" dirty="0" smtClean="0"/>
              <a:t>Feedback to Students, Parents and Teachers</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endParaRPr lang="en-US" dirty="0" smtClean="0"/>
          </a:p>
          <a:p>
            <a:pPr algn="just"/>
            <a:r>
              <a:rPr lang="en-US" dirty="0" smtClean="0"/>
              <a:t>Some parents may have unrealistic expectation of their children’s performance. In such cases, remedial teachers have to explain to the parents about the characteristics and abilities of pupils so that they may help their children to learn in a pleasurable manner. </a:t>
            </a:r>
          </a:p>
          <a:p>
            <a:pPr algn="just"/>
            <a:r>
              <a:rPr lang="en-US" dirty="0" smtClean="0"/>
              <a:t>On the contrary, some parents’ expectation may be too low. Teachers must then keep in contact with parents to help them understand their children and to provide appropriate guidance to develop the pupils’ potentials.</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Ways to Provide Effective Feedback</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pPr>
            <a:r>
              <a:rPr lang="en-US" dirty="0" smtClean="0"/>
              <a:t> Based on educational needs of learners.</a:t>
            </a:r>
          </a:p>
          <a:p>
            <a:pPr algn="just">
              <a:buFont typeface="Wingdings" pitchFamily="2" charset="2"/>
              <a:buChar char="v"/>
            </a:pPr>
            <a:r>
              <a:rPr lang="en-US" dirty="0" smtClean="0"/>
              <a:t>  Based on individual differences among class.</a:t>
            </a:r>
          </a:p>
          <a:p>
            <a:pPr algn="just">
              <a:buFont typeface="Wingdings" pitchFamily="2" charset="2"/>
              <a:buChar char="v"/>
            </a:pPr>
            <a:r>
              <a:rPr lang="en-US" dirty="0" smtClean="0"/>
              <a:t>  Feedback should be provided well in time.</a:t>
            </a:r>
          </a:p>
          <a:p>
            <a:pPr algn="just">
              <a:buFont typeface="Wingdings" pitchFamily="2" charset="2"/>
              <a:buChar char="v"/>
            </a:pPr>
            <a:r>
              <a:rPr lang="en-US" dirty="0" smtClean="0"/>
              <a:t> Feedback should reference to solve specific    learning problem.</a:t>
            </a:r>
          </a:p>
          <a:p>
            <a:pPr algn="just">
              <a:buFont typeface="Wingdings" pitchFamily="2" charset="2"/>
              <a:buChar char="v"/>
            </a:pPr>
            <a:r>
              <a:rPr lang="en-US" dirty="0" smtClean="0"/>
              <a:t> In positive feedback, one problem should be taken for one time.</a:t>
            </a:r>
          </a:p>
          <a:p>
            <a:pPr algn="just">
              <a:buFont typeface="Wingdings" pitchFamily="2" charset="2"/>
              <a:buChar char="v"/>
            </a:pPr>
            <a:r>
              <a:rPr lang="en-US" dirty="0" smtClean="0"/>
              <a:t> In positive feedback teacher should keep track of student progress by record keeping and genuine praise of students.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Remedial Teaching Strategy</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lgn="just">
              <a:buNone/>
            </a:pPr>
            <a:r>
              <a:rPr lang="en-US" dirty="0" smtClean="0"/>
              <a:t>  Remedial teaching strategy is aimed at denoting or related to special teaching, in which the learner and his/her needs occupy the focal point. Few remedial teaching strategies are:</a:t>
            </a:r>
          </a:p>
          <a:p>
            <a:pPr>
              <a:buFont typeface="Wingdings" pitchFamily="2" charset="2"/>
              <a:buChar char="v"/>
            </a:pPr>
            <a:r>
              <a:rPr lang="en-US" dirty="0" smtClean="0"/>
              <a:t>Individualized Education </a:t>
            </a:r>
            <a:r>
              <a:rPr lang="en-US" dirty="0" err="1" smtClean="0"/>
              <a:t>Programme</a:t>
            </a:r>
            <a:r>
              <a:rPr lang="en-US" dirty="0" smtClean="0"/>
              <a:t> (IEP).</a:t>
            </a:r>
          </a:p>
          <a:p>
            <a:pPr>
              <a:buFont typeface="Wingdings" pitchFamily="2" charset="2"/>
              <a:buChar char="v"/>
            </a:pPr>
            <a:r>
              <a:rPr lang="en-US" dirty="0" smtClean="0"/>
              <a:t>Peer Support </a:t>
            </a:r>
            <a:r>
              <a:rPr lang="en-US" dirty="0" err="1" smtClean="0"/>
              <a:t>Programme</a:t>
            </a:r>
            <a:r>
              <a:rPr lang="en-US" dirty="0" smtClean="0"/>
              <a:t>.</a:t>
            </a:r>
          </a:p>
          <a:p>
            <a:pPr>
              <a:buFont typeface="Wingdings" pitchFamily="2" charset="2"/>
              <a:buChar char="v"/>
            </a:pPr>
            <a:r>
              <a:rPr lang="en-US" dirty="0" smtClean="0"/>
              <a:t>Reward Scheme.</a:t>
            </a:r>
          </a:p>
          <a:p>
            <a:pPr>
              <a:buFont typeface="Wingdings" pitchFamily="2" charset="2"/>
              <a:buChar char="v"/>
            </a:pPr>
            <a:r>
              <a:rPr lang="en-US" dirty="0" smtClean="0"/>
              <a:t>Handling Pupils’ Language Acquisition Problems.</a:t>
            </a:r>
          </a:p>
          <a:p>
            <a:pPr>
              <a:buFont typeface="Wingdings" pitchFamily="2" charset="2"/>
              <a:buChar char="v"/>
            </a:pPr>
            <a:r>
              <a:rPr lang="en-US" dirty="0" smtClean="0"/>
              <a:t>Feedback to students, parents and teachers.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dirty="0" smtClean="0"/>
              <a:t>Individualized Education </a:t>
            </a:r>
            <a:r>
              <a:rPr lang="en-US" dirty="0" err="1" smtClean="0"/>
              <a:t>Programme</a:t>
            </a:r>
            <a:r>
              <a:rPr lang="en-US" dirty="0" smtClean="0"/>
              <a:t> (IEP</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a:t>
            </a:r>
            <a:r>
              <a:rPr lang="en-US" b="1" dirty="0" smtClean="0"/>
              <a:t>Individualized Education </a:t>
            </a:r>
            <a:r>
              <a:rPr lang="en-US" b="1" dirty="0" err="1" smtClean="0"/>
              <a:t>Programme</a:t>
            </a:r>
            <a:r>
              <a:rPr lang="en-US" b="1" dirty="0" smtClean="0"/>
              <a:t> (IEP): </a:t>
            </a:r>
            <a:r>
              <a:rPr lang="en-US" dirty="0" smtClean="0"/>
              <a:t>Individualized educational </a:t>
            </a:r>
            <a:r>
              <a:rPr lang="en-US" dirty="0" err="1" smtClean="0"/>
              <a:t>programme</a:t>
            </a:r>
            <a:r>
              <a:rPr lang="en-US" dirty="0" smtClean="0"/>
              <a:t> aims to reinforce the foundation of learning, helps pupils overcome their learning difficulties and develop their potentials. Individualized educational </a:t>
            </a:r>
            <a:r>
              <a:rPr lang="en-US" dirty="0" err="1" smtClean="0"/>
              <a:t>programme</a:t>
            </a:r>
            <a:r>
              <a:rPr lang="en-US" dirty="0" smtClean="0"/>
              <a:t> should include short-term and long-term learning objectives, learning steps, activities and reviews to ensure that the </a:t>
            </a:r>
            <a:r>
              <a:rPr lang="en-US" dirty="0" err="1" smtClean="0"/>
              <a:t>programme</a:t>
            </a:r>
            <a:r>
              <a:rPr lang="en-US" dirty="0" smtClean="0"/>
              <a:t> is implemented effectively. Teaching can be done in small groups or for individual. Teachers should hold meetings regularly to evaluate the effectiveness of work and gather opinions for refinement.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Support </a:t>
            </a:r>
            <a:r>
              <a:rPr lang="en-US" dirty="0" err="1" smtClean="0"/>
              <a:t>Programme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Peer Support </a:t>
            </a:r>
            <a:r>
              <a:rPr lang="en-US" b="1" dirty="0" err="1" smtClean="0"/>
              <a:t>Programme</a:t>
            </a:r>
            <a:r>
              <a:rPr lang="en-US" b="1" dirty="0" smtClean="0"/>
              <a:t>:</a:t>
            </a:r>
            <a:endParaRPr lang="en-US" b="1" dirty="0" smtClean="0"/>
          </a:p>
          <a:p>
            <a:pPr algn="just">
              <a:buNone/>
            </a:pPr>
            <a:r>
              <a:rPr lang="en-US" dirty="0" smtClean="0"/>
              <a:t>     In peer support  </a:t>
            </a:r>
            <a:r>
              <a:rPr lang="en-US" dirty="0" err="1" smtClean="0"/>
              <a:t>programme</a:t>
            </a:r>
            <a:r>
              <a:rPr lang="en-US" dirty="0" smtClean="0"/>
              <a:t>, remedial teachers may train up students who perform better in a certain subject to become a trainer and will be responsible for helping schoolmates with learning difficulties in group teaching and self-study sessions as well as outside class. Peer support </a:t>
            </a:r>
            <a:r>
              <a:rPr lang="en-US" dirty="0" err="1" smtClean="0"/>
              <a:t>programme</a:t>
            </a:r>
            <a:r>
              <a:rPr lang="en-US" dirty="0" smtClean="0"/>
              <a:t> helps pupils reinforce their knowledge, and develop their communication and cooperation skills as well as good interpersonal relationship. To enhance the effectiveness of the </a:t>
            </a:r>
            <a:r>
              <a:rPr lang="en-US" dirty="0" err="1" smtClean="0"/>
              <a:t>programme</a:t>
            </a:r>
            <a:r>
              <a:rPr lang="en-US" dirty="0" smtClean="0"/>
              <a:t>, remedial teachers must provide training to the pupils concerned beforehand and make regular reviews on its effectiveness. Generally speaking, this </a:t>
            </a:r>
            <a:r>
              <a:rPr lang="en-US" dirty="0" err="1" smtClean="0"/>
              <a:t>programme</a:t>
            </a:r>
            <a:r>
              <a:rPr lang="en-US" dirty="0" smtClean="0"/>
              <a:t> is more suitable for pupils of higher grades.</a:t>
            </a:r>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Reward Scheme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Reward </a:t>
            </a:r>
            <a:r>
              <a:rPr lang="en-US" b="1" dirty="0" smtClean="0"/>
              <a:t>Scheme:</a:t>
            </a:r>
            <a:endParaRPr lang="en-US" b="1" dirty="0" smtClean="0"/>
          </a:p>
          <a:p>
            <a:pPr algn="just">
              <a:buNone/>
            </a:pPr>
            <a:r>
              <a:rPr lang="en-US" dirty="0" smtClean="0"/>
              <a:t>    The reward scheme has positive effect in enhancing pupils’ motivation. It aims at guiding pupils to set their own objectives and plans, and positively reinforcing their good performance. No matter what reward is provided, the most important thing is to help pupils cultivate an interest in learning and gain a sense of satisfaction and achievement during the learning process . The teacher should set clear and achievable objectives. The rewards should be changed and possess variability in order to maintain their acceptance and strength in sustaining the interest and motivation among students.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Teachers’ Role in Reward Scheme</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To set clear and specific targets. </a:t>
            </a:r>
          </a:p>
          <a:p>
            <a:r>
              <a:rPr lang="en-US" dirty="0" smtClean="0"/>
              <a:t>To set achievable objectives.</a:t>
            </a:r>
          </a:p>
          <a:p>
            <a:r>
              <a:rPr lang="en-US" dirty="0" smtClean="0"/>
              <a:t>To give diversified rewards (including verbal commendation) or prizes to accommodate pupils’ interest; give rewards instantly.</a:t>
            </a:r>
          </a:p>
          <a:p>
            <a:r>
              <a:rPr lang="en-US" dirty="0" smtClean="0"/>
              <a:t>To review and revise the reward scheme regularly.</a:t>
            </a:r>
          </a:p>
          <a:p>
            <a:r>
              <a:rPr lang="en-US" dirty="0" smtClean="0"/>
              <a:t>To invite parents to help children improve their work.</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Pupils’ Language Acquisition Problems</a:t>
            </a:r>
            <a:endParaRPr lang="en-US" dirty="0"/>
          </a:p>
        </p:txBody>
      </p:sp>
      <p:sp>
        <p:nvSpPr>
          <p:cNvPr id="3" name="Content Placeholder 2"/>
          <p:cNvSpPr>
            <a:spLocks noGrp="1"/>
          </p:cNvSpPr>
          <p:nvPr>
            <p:ph idx="1"/>
          </p:nvPr>
        </p:nvSpPr>
        <p:spPr/>
        <p:txBody>
          <a:bodyPr>
            <a:normAutofit/>
          </a:bodyPr>
          <a:lstStyle/>
          <a:p>
            <a:r>
              <a:rPr lang="en-US" dirty="0" smtClean="0"/>
              <a:t>Adopting flexible instructional strategies.</a:t>
            </a:r>
          </a:p>
          <a:p>
            <a:r>
              <a:rPr lang="en-US" dirty="0" smtClean="0"/>
              <a:t>Drill and practice of linguistic skills.</a:t>
            </a:r>
          </a:p>
          <a:p>
            <a:r>
              <a:rPr lang="en-US" dirty="0" smtClean="0"/>
              <a:t>Incorporate audio and visual Materials .</a:t>
            </a:r>
          </a:p>
          <a:p>
            <a:r>
              <a:rPr lang="en-US" dirty="0" smtClean="0"/>
              <a:t>Development of  lessons that meet students’ interests, needs, and experiences</a:t>
            </a:r>
          </a:p>
          <a:p>
            <a:r>
              <a:rPr lang="en-US" dirty="0" smtClean="0"/>
              <a:t>Development of worksheets and exercises. </a:t>
            </a:r>
          </a:p>
          <a:p>
            <a:r>
              <a:rPr lang="en-US" dirty="0" smtClean="0"/>
              <a:t>Providing peer tutors.</a:t>
            </a:r>
          </a:p>
          <a:p>
            <a:r>
              <a:rPr lang="en-US" dirty="0" smtClean="0"/>
              <a:t>Use of positive </a:t>
            </a:r>
            <a:r>
              <a:rPr lang="en-US" dirty="0" err="1" smtClean="0"/>
              <a:t>reinforcers</a:t>
            </a:r>
            <a:r>
              <a:rPr lang="en-US" dirty="0" smtClean="0"/>
              <a:t>.</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Pupils’ Language Acquisition Problems</a:t>
            </a:r>
            <a:endParaRPr lang="en-US" dirty="0"/>
          </a:p>
        </p:txBody>
      </p:sp>
      <p:sp>
        <p:nvSpPr>
          <p:cNvPr id="3" name="Content Placeholder 2"/>
          <p:cNvSpPr>
            <a:spLocks noGrp="1"/>
          </p:cNvSpPr>
          <p:nvPr>
            <p:ph idx="1"/>
          </p:nvPr>
        </p:nvSpPr>
        <p:spPr/>
        <p:txBody>
          <a:bodyPr>
            <a:normAutofit/>
          </a:bodyPr>
          <a:lstStyle/>
          <a:p>
            <a:r>
              <a:rPr lang="en-US" dirty="0" smtClean="0"/>
              <a:t>Focus on learning problems one by one.</a:t>
            </a:r>
          </a:p>
          <a:p>
            <a:r>
              <a:rPr lang="en-US" dirty="0" smtClean="0"/>
              <a:t>Need based individual guidance </a:t>
            </a:r>
            <a:r>
              <a:rPr lang="en-US" dirty="0" err="1" smtClean="0"/>
              <a:t>programme</a:t>
            </a:r>
            <a:r>
              <a:rPr lang="en-US" dirty="0" smtClean="0"/>
              <a:t>.</a:t>
            </a:r>
          </a:p>
          <a:p>
            <a:r>
              <a:rPr lang="en-US" dirty="0" smtClean="0"/>
              <a:t>Feedback from peers and parents.</a:t>
            </a:r>
          </a:p>
          <a:p>
            <a:r>
              <a:rPr lang="en-US" dirty="0" smtClean="0"/>
              <a:t>By providing language enriching material.</a:t>
            </a:r>
          </a:p>
          <a:p>
            <a:r>
              <a:rPr lang="en-US" dirty="0" smtClean="0"/>
              <a:t>Incorporate individualized learning materials </a:t>
            </a:r>
          </a:p>
          <a:p>
            <a:r>
              <a:rPr lang="en-US" dirty="0" smtClean="0"/>
              <a:t>Describing expected learning outcomes.</a:t>
            </a:r>
          </a:p>
          <a:p>
            <a:r>
              <a:rPr lang="en-US" dirty="0" smtClean="0"/>
              <a:t>Regularly monitoring students’ progress.</a:t>
            </a:r>
          </a:p>
          <a:p>
            <a:r>
              <a:rPr lang="en-US" dirty="0" smtClean="0"/>
              <a:t>Constructive feedback.</a:t>
            </a:r>
          </a:p>
          <a:p>
            <a:endParaRPr lang="en-US" dirty="0" smtClean="0"/>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to Students, Parents and Teachers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Remedial teachers should make close liaison and coordination with the parents and maintain close contact with other teachers to discuss their experiences and provide  professional support  and feedback to students to solve their problems. </a:t>
            </a:r>
          </a:p>
          <a:p>
            <a:pPr algn="just"/>
            <a:r>
              <a:rPr lang="en-US" dirty="0" smtClean="0"/>
              <a:t>In order to help pupils with learning difficulties, schools must liaise closely with parents. Apart from providing guidance on homework to their children, parents also handle pupils’ problems either by the same way or similar ways in line with the requirements of the school and their schoolwork.  </a:t>
            </a:r>
          </a:p>
          <a:p>
            <a:pPr algn="just"/>
            <a:endParaRPr lang="en-US" dirty="0" smtClean="0"/>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TotalTime>
  <Words>805</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PEDAGOGY OF ENGLISH   UNIT 4: </vt:lpstr>
      <vt:lpstr>Remedial Teaching Strategy</vt:lpstr>
      <vt:lpstr>Individualized Education Programme (IEP)</vt:lpstr>
      <vt:lpstr>Peer Support Programme </vt:lpstr>
      <vt:lpstr>Reward Scheme </vt:lpstr>
      <vt:lpstr>Teachers’ Role in Reward Scheme</vt:lpstr>
      <vt:lpstr>Handling Pupils’ Language Acquisition Problems</vt:lpstr>
      <vt:lpstr>Handling Pupils’ Language Acquisition Problems</vt:lpstr>
      <vt:lpstr>Feedback to Students, Parents and Teachers</vt:lpstr>
      <vt:lpstr> Feedback to Students, Parents and Teachers</vt:lpstr>
      <vt:lpstr> Ways to Provide Effective Feedback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Remedial Teaching Strategy</dc:title>
  <dc:creator>Abc</dc:creator>
  <cp:lastModifiedBy>Abc</cp:lastModifiedBy>
  <cp:revision>5</cp:revision>
  <dcterms:created xsi:type="dcterms:W3CDTF">2006-08-16T00:00:00Z</dcterms:created>
  <dcterms:modified xsi:type="dcterms:W3CDTF">2020-04-06T17:11:07Z</dcterms:modified>
</cp:coreProperties>
</file>